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ill Sans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LJtKXwmM7FdIc0Oe2RIlrOM1q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8" name="Google Shape;2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3" name="Google Shape;2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6" name="Google Shape;3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4" name="Google Shape;3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1" name="Google Shape;3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9" name="Google Shape;3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8" name="Google Shape;4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2" name="Google Shape;1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5" name="Google Shape;1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7" name="Google Shape;1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9" name="Google Shape;2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9" name="Google Shape;2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 Slide">
  <p:cSld name="1_Divider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/>
          <p:nvPr/>
        </p:nvSpPr>
        <p:spPr>
          <a:xfrm>
            <a:off x="-75260" y="1"/>
            <a:ext cx="12274933" cy="68685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09725" tIns="54850" rIns="109725" bIns="54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6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18"/>
          <p:cNvPicPr preferRelativeResize="0"/>
          <p:nvPr/>
        </p:nvPicPr>
        <p:blipFill rotWithShape="1">
          <a:blip r:embed="rId2">
            <a:alphaModFix amt="9000"/>
          </a:blip>
          <a:srcRect/>
          <a:stretch/>
        </p:blipFill>
        <p:spPr>
          <a:xfrm>
            <a:off x="265851" y="182006"/>
            <a:ext cx="4584192" cy="46305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18"/>
          <p:cNvGrpSpPr/>
          <p:nvPr/>
        </p:nvGrpSpPr>
        <p:grpSpPr>
          <a:xfrm rot="10800000">
            <a:off x="-74500" y="4001456"/>
            <a:ext cx="11079733" cy="76649"/>
            <a:chOff x="685800" y="1794746"/>
            <a:chExt cx="7772400" cy="179475"/>
          </a:xfrm>
        </p:grpSpPr>
        <p:sp>
          <p:nvSpPr>
            <p:cNvPr id="19" name="Google Shape;19;p18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6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8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8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2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22;p18"/>
          <p:cNvSpPr txBox="1">
            <a:spLocks noGrp="1"/>
          </p:cNvSpPr>
          <p:nvPr>
            <p:ph type="ctrTitle"/>
          </p:nvPr>
        </p:nvSpPr>
        <p:spPr>
          <a:xfrm>
            <a:off x="1277530" y="1431368"/>
            <a:ext cx="9862719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subTitle" idx="1"/>
          </p:nvPr>
        </p:nvSpPr>
        <p:spPr>
          <a:xfrm>
            <a:off x="1277530" y="4341056"/>
            <a:ext cx="9862719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80"/>
              <a:buNone/>
              <a:defRPr sz="288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4" name="Google Shape;24;p18" descr="2-line-whitetext-colorshiel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4571" y="5729016"/>
            <a:ext cx="2622117" cy="86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ctrTitle"/>
          </p:nvPr>
        </p:nvSpPr>
        <p:spPr>
          <a:xfrm>
            <a:off x="1277530" y="1431368"/>
            <a:ext cx="9862719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80"/>
              <a:buFont typeface="Calibri"/>
              <a:buNone/>
            </a:pPr>
            <a:r>
              <a:rPr lang="en-US" sz="6480"/>
              <a:t>ESE516 A8 - ASSEMBLY</a:t>
            </a:r>
            <a:endParaRPr/>
          </a:p>
        </p:txBody>
      </p:sp>
      <p:sp>
        <p:nvSpPr>
          <p:cNvPr id="99" name="Google Shape;99;p1"/>
          <p:cNvSpPr txBox="1">
            <a:spLocks noGrp="1"/>
          </p:cNvSpPr>
          <p:nvPr>
            <p:ph type="subTitle" idx="1"/>
          </p:nvPr>
        </p:nvSpPr>
        <p:spPr>
          <a:xfrm>
            <a:off x="1277530" y="4341056"/>
            <a:ext cx="9862719" cy="8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7222"/>
              <a:buNone/>
            </a:pPr>
            <a:r>
              <a:rPr lang="en-US" dirty="0"/>
              <a:t>Eduardo Garcia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ct val="97222"/>
              <a:buNone/>
            </a:pPr>
            <a:r>
              <a:rPr lang="en-US" dirty="0"/>
              <a:t>March 29</a:t>
            </a:r>
            <a:r>
              <a:rPr lang="en-US" baseline="30000" dirty="0"/>
              <a:t>th</a:t>
            </a:r>
            <a:r>
              <a:rPr lang="en-US" dirty="0"/>
              <a:t>, 2022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0215" y="2144875"/>
            <a:ext cx="6326336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0"/>
          <p:cNvSpPr txBox="1">
            <a:spLocks noGrp="1"/>
          </p:cNvSpPr>
          <p:nvPr>
            <p:ph type="title"/>
          </p:nvPr>
        </p:nvSpPr>
        <p:spPr>
          <a:xfrm>
            <a:off x="2185137" y="83975"/>
            <a:ext cx="7042262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70707"/>
              <a:buFont typeface="Gill Sans"/>
              <a:buNone/>
            </a:pPr>
            <a:r>
              <a:rPr lang="en-US"/>
              <a:t>BUILD- CONNECTING THE SEESAW 4X4</a:t>
            </a:r>
            <a:endParaRPr/>
          </a:p>
        </p:txBody>
      </p:sp>
      <p:sp>
        <p:nvSpPr>
          <p:cNvPr id="272" name="Google Shape;272;p10"/>
          <p:cNvSpPr txBox="1">
            <a:spLocks noGrp="1"/>
          </p:cNvSpPr>
          <p:nvPr>
            <p:ph type="body" idx="1"/>
          </p:nvPr>
        </p:nvSpPr>
        <p:spPr>
          <a:xfrm>
            <a:off x="113586" y="1457098"/>
            <a:ext cx="4477374" cy="490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/>
              <a:t>Connect the connector into the Seesaw. Notice that the BLACK wire is to the right, aligning with the GND Pin. 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/>
              <a:t>BE CAREFUL TO NOT PLUG IT BACWARKS!</a:t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443789" y="3022333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4" name="Google Shape;274;p10"/>
          <p:cNvSpPr/>
          <p:nvPr/>
        </p:nvSpPr>
        <p:spPr>
          <a:xfrm rot="10800000" flipH="1">
            <a:off x="448797" y="3216438"/>
            <a:ext cx="1835108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5" name="Google Shape;275;p10"/>
          <p:cNvSpPr/>
          <p:nvPr/>
        </p:nvSpPr>
        <p:spPr>
          <a:xfrm>
            <a:off x="631677" y="1591848"/>
            <a:ext cx="19226622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732639" y="1566706"/>
            <a:ext cx="183317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7" name="Google Shape;277;p10"/>
          <p:cNvSpPr/>
          <p:nvPr/>
        </p:nvSpPr>
        <p:spPr>
          <a:xfrm rot="10800000" flipH="1">
            <a:off x="875898" y="3343973"/>
            <a:ext cx="1713257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8" name="Google Shape;278;p10"/>
          <p:cNvSpPr/>
          <p:nvPr/>
        </p:nvSpPr>
        <p:spPr>
          <a:xfrm rot="10800000" flipH="1">
            <a:off x="1443789" y="2685447"/>
            <a:ext cx="1598300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9" name="Google Shape;279;p10"/>
          <p:cNvSpPr/>
          <p:nvPr/>
        </p:nvSpPr>
        <p:spPr>
          <a:xfrm rot="10800000" flipH="1">
            <a:off x="1316915" y="3863083"/>
            <a:ext cx="2164798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0" name="Google Shape;280;p10"/>
          <p:cNvSpPr/>
          <p:nvPr/>
        </p:nvSpPr>
        <p:spPr>
          <a:xfrm rot="10800000" flipH="1">
            <a:off x="259881" y="3891711"/>
            <a:ext cx="1898543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1" name="Google Shape;281;p10"/>
          <p:cNvSpPr/>
          <p:nvPr/>
        </p:nvSpPr>
        <p:spPr>
          <a:xfrm>
            <a:off x="875899" y="1566706"/>
            <a:ext cx="1948913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82" name="Google Shape;282;p10"/>
          <p:cNvCxnSpPr/>
          <p:nvPr/>
        </p:nvCxnSpPr>
        <p:spPr>
          <a:xfrm rot="10800000">
            <a:off x="9227399" y="5021497"/>
            <a:ext cx="396942" cy="817328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83" name="Google Shape;28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087" y="3324031"/>
            <a:ext cx="4353300" cy="325529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0"/>
          <p:cNvSpPr txBox="1"/>
          <p:nvPr/>
        </p:nvSpPr>
        <p:spPr>
          <a:xfrm>
            <a:off x="9227399" y="6057900"/>
            <a:ext cx="2335951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connector goes in until here!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5" name="Google Shape;285;p10"/>
          <p:cNvCxnSpPr/>
          <p:nvPr/>
        </p:nvCxnSpPr>
        <p:spPr>
          <a:xfrm rot="10800000" flipH="1">
            <a:off x="7588161" y="5543178"/>
            <a:ext cx="329138" cy="616282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6" name="Google Shape;286;p10"/>
          <p:cNvSpPr txBox="1"/>
          <p:nvPr/>
        </p:nvSpPr>
        <p:spPr>
          <a:xfrm>
            <a:off x="6497432" y="6111302"/>
            <a:ext cx="2335951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Black wire to the right aligning with GND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7" name="Google Shape;287;p10"/>
          <p:cNvCxnSpPr/>
          <p:nvPr/>
        </p:nvCxnSpPr>
        <p:spPr>
          <a:xfrm flipH="1">
            <a:off x="10096501" y="4270444"/>
            <a:ext cx="523967" cy="51123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8" name="Google Shape;288;p10"/>
          <p:cNvSpPr txBox="1"/>
          <p:nvPr/>
        </p:nvSpPr>
        <p:spPr>
          <a:xfrm>
            <a:off x="9424018" y="3468309"/>
            <a:ext cx="2335951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Black wire to the right aligning with GND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9" name="Google Shape;289;p10"/>
          <p:cNvCxnSpPr/>
          <p:nvPr/>
        </p:nvCxnSpPr>
        <p:spPr>
          <a:xfrm>
            <a:off x="732639" y="4303576"/>
            <a:ext cx="838893" cy="717921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0" name="Google Shape;290;p10"/>
          <p:cNvSpPr txBox="1"/>
          <p:nvPr/>
        </p:nvSpPr>
        <p:spPr>
          <a:xfrm>
            <a:off x="391938" y="3539917"/>
            <a:ext cx="1408287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Remove detent faces downward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2045" y="2205691"/>
            <a:ext cx="5195855" cy="389824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1"/>
          <p:cNvSpPr txBox="1">
            <a:spLocks noGrp="1"/>
          </p:cNvSpPr>
          <p:nvPr>
            <p:ph type="title"/>
          </p:nvPr>
        </p:nvSpPr>
        <p:spPr>
          <a:xfrm>
            <a:off x="2185137" y="83975"/>
            <a:ext cx="7042262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70707"/>
              <a:buFont typeface="Gill Sans"/>
              <a:buNone/>
            </a:pPr>
            <a:r>
              <a:rPr lang="en-US"/>
              <a:t>BUILD- CONNECTING THE SEESAW 4X4 – ANOTHER VIEW</a:t>
            </a:r>
            <a:endParaRPr/>
          </a:p>
        </p:txBody>
      </p:sp>
      <p:sp>
        <p:nvSpPr>
          <p:cNvPr id="297" name="Google Shape;297;p11"/>
          <p:cNvSpPr txBox="1">
            <a:spLocks noGrp="1"/>
          </p:cNvSpPr>
          <p:nvPr>
            <p:ph type="body" idx="1"/>
          </p:nvPr>
        </p:nvSpPr>
        <p:spPr>
          <a:xfrm>
            <a:off x="113586" y="1457098"/>
            <a:ext cx="4477374" cy="490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/>
              <a:t>Connect the connector into the Seesaw. Notice that the BLACK wire is to the right, aligning with the GND Pin. 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/>
              <a:t>BE CAREFUL TO NOT PLUG IT BACWARKS!</a:t>
            </a:r>
            <a:endParaRPr/>
          </a:p>
        </p:txBody>
      </p:sp>
      <p:sp>
        <p:nvSpPr>
          <p:cNvPr id="298" name="Google Shape;298;p11"/>
          <p:cNvSpPr/>
          <p:nvPr/>
        </p:nvSpPr>
        <p:spPr>
          <a:xfrm>
            <a:off x="1443789" y="3022333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9" name="Google Shape;299;p11"/>
          <p:cNvSpPr/>
          <p:nvPr/>
        </p:nvSpPr>
        <p:spPr>
          <a:xfrm rot="10800000" flipH="1">
            <a:off x="448797" y="3216438"/>
            <a:ext cx="1835108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0" name="Google Shape;300;p11"/>
          <p:cNvSpPr/>
          <p:nvPr/>
        </p:nvSpPr>
        <p:spPr>
          <a:xfrm>
            <a:off x="631677" y="1591848"/>
            <a:ext cx="19226622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1" name="Google Shape;301;p11"/>
          <p:cNvSpPr/>
          <p:nvPr/>
        </p:nvSpPr>
        <p:spPr>
          <a:xfrm>
            <a:off x="732639" y="1566706"/>
            <a:ext cx="183317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2" name="Google Shape;302;p11"/>
          <p:cNvSpPr/>
          <p:nvPr/>
        </p:nvSpPr>
        <p:spPr>
          <a:xfrm rot="10800000" flipH="1">
            <a:off x="875898" y="3343973"/>
            <a:ext cx="1713257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3" name="Google Shape;303;p11"/>
          <p:cNvSpPr/>
          <p:nvPr/>
        </p:nvSpPr>
        <p:spPr>
          <a:xfrm rot="10800000" flipH="1">
            <a:off x="1443789" y="2685447"/>
            <a:ext cx="1598300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4" name="Google Shape;304;p11"/>
          <p:cNvSpPr/>
          <p:nvPr/>
        </p:nvSpPr>
        <p:spPr>
          <a:xfrm rot="10800000" flipH="1">
            <a:off x="1316915" y="3863083"/>
            <a:ext cx="2164798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5" name="Google Shape;305;p11"/>
          <p:cNvSpPr/>
          <p:nvPr/>
        </p:nvSpPr>
        <p:spPr>
          <a:xfrm rot="10800000" flipH="1">
            <a:off x="259881" y="3891711"/>
            <a:ext cx="1898543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6" name="Google Shape;306;p11"/>
          <p:cNvSpPr/>
          <p:nvPr/>
        </p:nvSpPr>
        <p:spPr>
          <a:xfrm>
            <a:off x="875899" y="1566706"/>
            <a:ext cx="1948913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07" name="Google Shape;307;p11"/>
          <p:cNvCxnSpPr/>
          <p:nvPr/>
        </p:nvCxnSpPr>
        <p:spPr>
          <a:xfrm rot="10800000" flipH="1">
            <a:off x="6574043" y="3806499"/>
            <a:ext cx="329138" cy="616282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8" name="Google Shape;308;p11"/>
          <p:cNvSpPr txBox="1"/>
          <p:nvPr/>
        </p:nvSpPr>
        <p:spPr>
          <a:xfrm>
            <a:off x="6497432" y="6111302"/>
            <a:ext cx="2335951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Black wire to the right aligning with GND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9" name="Google Shape;309;p11"/>
          <p:cNvCxnSpPr/>
          <p:nvPr/>
        </p:nvCxnSpPr>
        <p:spPr>
          <a:xfrm flipH="1">
            <a:off x="8378284" y="3395553"/>
            <a:ext cx="523967" cy="51123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0" name="Google Shape;310;p11"/>
          <p:cNvSpPr txBox="1"/>
          <p:nvPr/>
        </p:nvSpPr>
        <p:spPr>
          <a:xfrm>
            <a:off x="8882485" y="2555569"/>
            <a:ext cx="2335951" cy="6463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Black wire to the right aligning with GND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634" y="3456261"/>
            <a:ext cx="4353300" cy="3255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11"/>
          <p:cNvCxnSpPr/>
          <p:nvPr/>
        </p:nvCxnSpPr>
        <p:spPr>
          <a:xfrm>
            <a:off x="850186" y="4413182"/>
            <a:ext cx="838893" cy="717921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3" name="Google Shape;313;p11"/>
          <p:cNvSpPr txBox="1"/>
          <p:nvPr/>
        </p:nvSpPr>
        <p:spPr>
          <a:xfrm>
            <a:off x="509485" y="3649523"/>
            <a:ext cx="1408287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Remove detent faces downward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096" y="1612426"/>
            <a:ext cx="6827301" cy="512225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2"/>
          <p:cNvSpPr txBox="1">
            <a:spLocks noGrp="1"/>
          </p:cNvSpPr>
          <p:nvPr>
            <p:ph type="title"/>
          </p:nvPr>
        </p:nvSpPr>
        <p:spPr>
          <a:xfrm>
            <a:off x="2185137" y="83975"/>
            <a:ext cx="7042262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70707"/>
              <a:buFont typeface="Gill Sans"/>
              <a:buNone/>
            </a:pPr>
            <a:r>
              <a:rPr lang="en-US"/>
              <a:t>BUILD- CONNECTING THE SEESAW</a:t>
            </a:r>
            <a:endParaRPr/>
          </a:p>
        </p:txBody>
      </p:sp>
      <p:sp>
        <p:nvSpPr>
          <p:cNvPr id="320" name="Google Shape;320;p12"/>
          <p:cNvSpPr txBox="1">
            <a:spLocks noGrp="1"/>
          </p:cNvSpPr>
          <p:nvPr>
            <p:ph type="body" idx="1"/>
          </p:nvPr>
        </p:nvSpPr>
        <p:spPr>
          <a:xfrm>
            <a:off x="7265829" y="1612425"/>
            <a:ext cx="4477374" cy="490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630"/>
              <a:buChar char="•"/>
            </a:pPr>
            <a:r>
              <a:rPr lang="en-US" b="1"/>
              <a:t>Connect the other side of the WHITE cable to column 10 of the breadboard (SDA)</a:t>
            </a:r>
            <a:endParaRPr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5630"/>
              <a:buNone/>
            </a:pPr>
            <a:endParaRPr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5630"/>
              <a:buChar char="•"/>
            </a:pPr>
            <a:r>
              <a:rPr lang="en-US" b="1"/>
              <a:t>Connect the other side of the YELLOW cable to column 15 of the breadboard (SDA)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5630"/>
              <a:buChar char="•"/>
            </a:pPr>
            <a:r>
              <a:rPr lang="en-US" b="1"/>
              <a:t>Connect the other side of the BLACK cable to the upper NEGATIVE RAIL (gnd)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5630"/>
              <a:buChar char="•"/>
            </a:pPr>
            <a:r>
              <a:rPr lang="en-US" b="1"/>
              <a:t>Connect the RED cable to the UPPER POSITIVE RAIL (5V).</a:t>
            </a:r>
            <a:endParaRPr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5630"/>
              <a:buNone/>
            </a:pPr>
            <a:endParaRPr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5630"/>
              <a:buChar char="•"/>
            </a:pPr>
            <a:r>
              <a:rPr lang="en-US" b="1"/>
              <a:t>Now we have the SEESAW I2C on the breadboard. </a:t>
            </a:r>
            <a:endParaRPr/>
          </a:p>
        </p:txBody>
      </p:sp>
      <p:sp>
        <p:nvSpPr>
          <p:cNvPr id="321" name="Google Shape;321;p12"/>
          <p:cNvSpPr/>
          <p:nvPr/>
        </p:nvSpPr>
        <p:spPr>
          <a:xfrm>
            <a:off x="1443789" y="3022333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2" name="Google Shape;322;p12"/>
          <p:cNvSpPr/>
          <p:nvPr/>
        </p:nvSpPr>
        <p:spPr>
          <a:xfrm rot="10800000" flipH="1">
            <a:off x="448797" y="3216438"/>
            <a:ext cx="1835108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3" name="Google Shape;323;p12"/>
          <p:cNvSpPr/>
          <p:nvPr/>
        </p:nvSpPr>
        <p:spPr>
          <a:xfrm>
            <a:off x="631677" y="1591848"/>
            <a:ext cx="19226622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4" name="Google Shape;324;p12"/>
          <p:cNvSpPr/>
          <p:nvPr/>
        </p:nvSpPr>
        <p:spPr>
          <a:xfrm>
            <a:off x="732639" y="1566706"/>
            <a:ext cx="183317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5" name="Google Shape;325;p12"/>
          <p:cNvSpPr/>
          <p:nvPr/>
        </p:nvSpPr>
        <p:spPr>
          <a:xfrm rot="10800000" flipH="1">
            <a:off x="875898" y="3343973"/>
            <a:ext cx="1713257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6" name="Google Shape;326;p12"/>
          <p:cNvSpPr/>
          <p:nvPr/>
        </p:nvSpPr>
        <p:spPr>
          <a:xfrm rot="10800000" flipH="1">
            <a:off x="1443789" y="2685447"/>
            <a:ext cx="1598300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7" name="Google Shape;327;p12"/>
          <p:cNvSpPr/>
          <p:nvPr/>
        </p:nvSpPr>
        <p:spPr>
          <a:xfrm rot="10800000" flipH="1">
            <a:off x="1316915" y="3863083"/>
            <a:ext cx="2164798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8" name="Google Shape;328;p12"/>
          <p:cNvSpPr/>
          <p:nvPr/>
        </p:nvSpPr>
        <p:spPr>
          <a:xfrm rot="10800000" flipH="1">
            <a:off x="259881" y="3891711"/>
            <a:ext cx="1898543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9" name="Google Shape;329;p12"/>
          <p:cNvSpPr/>
          <p:nvPr/>
        </p:nvSpPr>
        <p:spPr>
          <a:xfrm>
            <a:off x="875899" y="1566706"/>
            <a:ext cx="1948913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30" name="Google Shape;330;p12"/>
          <p:cNvCxnSpPr/>
          <p:nvPr/>
        </p:nvCxnSpPr>
        <p:spPr>
          <a:xfrm rot="10800000" flipH="1">
            <a:off x="2282053" y="3723167"/>
            <a:ext cx="547352" cy="4667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1" name="Google Shape;331;p12"/>
          <p:cNvSpPr txBox="1"/>
          <p:nvPr/>
        </p:nvSpPr>
        <p:spPr>
          <a:xfrm>
            <a:off x="1305624" y="4291450"/>
            <a:ext cx="1291572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PA08 - SDA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2" name="Google Shape;332;p12"/>
          <p:cNvCxnSpPr/>
          <p:nvPr/>
        </p:nvCxnSpPr>
        <p:spPr>
          <a:xfrm rot="10800000">
            <a:off x="3603746" y="4074614"/>
            <a:ext cx="50570" cy="462804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3" name="Google Shape;333;p12"/>
          <p:cNvSpPr txBox="1"/>
          <p:nvPr/>
        </p:nvSpPr>
        <p:spPr>
          <a:xfrm>
            <a:off x="2948244" y="4583219"/>
            <a:ext cx="1254639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PA09 - SCL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4" name="Google Shape;334;p12"/>
          <p:cNvCxnSpPr/>
          <p:nvPr/>
        </p:nvCxnSpPr>
        <p:spPr>
          <a:xfrm flipH="1">
            <a:off x="3439541" y="3699444"/>
            <a:ext cx="464742" cy="364685"/>
          </a:xfrm>
          <a:prstGeom prst="straightConnector1">
            <a:avLst/>
          </a:prstGeom>
          <a:noFill/>
          <a:ln w="114300" cap="flat" cmpd="sng">
            <a:solidFill>
              <a:srgbClr val="FFFF00">
                <a:alpha val="4352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5" name="Google Shape;335;p12"/>
          <p:cNvCxnSpPr/>
          <p:nvPr/>
        </p:nvCxnSpPr>
        <p:spPr>
          <a:xfrm flipH="1">
            <a:off x="2900672" y="3282735"/>
            <a:ext cx="464742" cy="364685"/>
          </a:xfrm>
          <a:prstGeom prst="straightConnector1">
            <a:avLst/>
          </a:prstGeom>
          <a:noFill/>
          <a:ln w="114300" cap="flat" cmpd="sng">
            <a:solidFill>
              <a:srgbClr val="FFC000">
                <a:alpha val="4352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6" name="Google Shape;336;p12"/>
          <p:cNvCxnSpPr/>
          <p:nvPr/>
        </p:nvCxnSpPr>
        <p:spPr>
          <a:xfrm rot="10800000" flipH="1">
            <a:off x="5086350" y="4601205"/>
            <a:ext cx="550375" cy="409246"/>
          </a:xfrm>
          <a:prstGeom prst="straightConnector1">
            <a:avLst/>
          </a:prstGeom>
          <a:noFill/>
          <a:ln w="76200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7" name="Google Shape;337;p12"/>
          <p:cNvCxnSpPr/>
          <p:nvPr/>
        </p:nvCxnSpPr>
        <p:spPr>
          <a:xfrm>
            <a:off x="2809098" y="2571750"/>
            <a:ext cx="3038470" cy="2060859"/>
          </a:xfrm>
          <a:prstGeom prst="straightConnector1">
            <a:avLst/>
          </a:prstGeom>
          <a:noFill/>
          <a:ln w="114300" cap="flat" cmpd="sng">
            <a:solidFill>
              <a:srgbClr val="7030A0">
                <a:alpha val="4352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8" name="Google Shape;338;p12"/>
          <p:cNvSpPr txBox="1"/>
          <p:nvPr/>
        </p:nvSpPr>
        <p:spPr>
          <a:xfrm>
            <a:off x="4451315" y="5184145"/>
            <a:ext cx="921928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5V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2"/>
          <p:cNvSpPr txBox="1"/>
          <p:nvPr/>
        </p:nvSpPr>
        <p:spPr>
          <a:xfrm>
            <a:off x="6096000" y="3438594"/>
            <a:ext cx="7653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0" name="Google Shape;340;p12"/>
          <p:cNvCxnSpPr/>
          <p:nvPr/>
        </p:nvCxnSpPr>
        <p:spPr>
          <a:xfrm flipH="1">
            <a:off x="6096000" y="3838166"/>
            <a:ext cx="572073" cy="530991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1" name="Google Shape;341;p12"/>
          <p:cNvCxnSpPr/>
          <p:nvPr/>
        </p:nvCxnSpPr>
        <p:spPr>
          <a:xfrm>
            <a:off x="2969218" y="2530538"/>
            <a:ext cx="3050582" cy="2006880"/>
          </a:xfrm>
          <a:prstGeom prst="straightConnector1">
            <a:avLst/>
          </a:prstGeom>
          <a:noFill/>
          <a:ln w="114300" cap="flat" cmpd="sng">
            <a:solidFill>
              <a:schemeClr val="dk1">
                <a:alpha val="43529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"/>
          <p:cNvSpPr txBox="1">
            <a:spLocks noGrp="1"/>
          </p:cNvSpPr>
          <p:nvPr>
            <p:ph type="title"/>
          </p:nvPr>
        </p:nvSpPr>
        <p:spPr>
          <a:xfrm>
            <a:off x="2185137" y="83975"/>
            <a:ext cx="7042262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70707"/>
              <a:buFont typeface="Gill Sans"/>
              <a:buNone/>
            </a:pPr>
            <a:r>
              <a:rPr lang="en-US"/>
              <a:t>BUILD- CONNECTING THE SEESAW – ANOTHER VIEW</a:t>
            </a:r>
            <a:endParaRPr/>
          </a:p>
        </p:txBody>
      </p:sp>
      <p:sp>
        <p:nvSpPr>
          <p:cNvPr id="347" name="Google Shape;347;p13"/>
          <p:cNvSpPr/>
          <p:nvPr/>
        </p:nvSpPr>
        <p:spPr>
          <a:xfrm>
            <a:off x="1443789" y="3022333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8" name="Google Shape;348;p13"/>
          <p:cNvSpPr/>
          <p:nvPr/>
        </p:nvSpPr>
        <p:spPr>
          <a:xfrm rot="10800000" flipH="1">
            <a:off x="448797" y="3216438"/>
            <a:ext cx="1835108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9" name="Google Shape;349;p13"/>
          <p:cNvSpPr/>
          <p:nvPr/>
        </p:nvSpPr>
        <p:spPr>
          <a:xfrm>
            <a:off x="631677" y="1591848"/>
            <a:ext cx="19226622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0" name="Google Shape;350;p13"/>
          <p:cNvSpPr/>
          <p:nvPr/>
        </p:nvSpPr>
        <p:spPr>
          <a:xfrm>
            <a:off x="732639" y="1566706"/>
            <a:ext cx="183317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1" name="Google Shape;351;p13"/>
          <p:cNvSpPr/>
          <p:nvPr/>
        </p:nvSpPr>
        <p:spPr>
          <a:xfrm rot="10800000" flipH="1">
            <a:off x="875898" y="3343973"/>
            <a:ext cx="1713257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2" name="Google Shape;352;p13"/>
          <p:cNvSpPr/>
          <p:nvPr/>
        </p:nvSpPr>
        <p:spPr>
          <a:xfrm rot="10800000" flipH="1">
            <a:off x="1443789" y="2685447"/>
            <a:ext cx="1598300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3" name="Google Shape;353;p13"/>
          <p:cNvSpPr/>
          <p:nvPr/>
        </p:nvSpPr>
        <p:spPr>
          <a:xfrm rot="10800000" flipH="1">
            <a:off x="1316915" y="3863083"/>
            <a:ext cx="2164798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4" name="Google Shape;354;p13"/>
          <p:cNvSpPr/>
          <p:nvPr/>
        </p:nvSpPr>
        <p:spPr>
          <a:xfrm rot="10800000" flipH="1">
            <a:off x="259881" y="3891711"/>
            <a:ext cx="1898543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5" name="Google Shape;355;p13"/>
          <p:cNvSpPr/>
          <p:nvPr/>
        </p:nvSpPr>
        <p:spPr>
          <a:xfrm>
            <a:off x="875899" y="1566706"/>
            <a:ext cx="1948913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56" name="Google Shape;3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64" y="1612425"/>
            <a:ext cx="6747927" cy="5062703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3"/>
          <p:cNvSpPr txBox="1">
            <a:spLocks noGrp="1"/>
          </p:cNvSpPr>
          <p:nvPr>
            <p:ph type="body" idx="1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358" name="Google Shape;358;p13"/>
          <p:cNvSpPr txBox="1"/>
          <p:nvPr/>
        </p:nvSpPr>
        <p:spPr>
          <a:xfrm>
            <a:off x="7265829" y="1612425"/>
            <a:ext cx="4477374" cy="490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Connect the other side of the WHITE cable to column 10 of the breadboard (SDA)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endParaRPr sz="1800" b="1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Connect the other side of the YELLOW cable to column 15 of the breadboard (SDA)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Connect the other side of the BLACK cable to the upper NEGATIVE RAIL (gnd)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Connect the RED cable to the UPPER POSITIVE RAIL (5V).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endParaRPr sz="1800" b="1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Now we have the SEESAW I2C on the breadboard. </a:t>
            </a:r>
            <a:endParaRPr sz="1800" b="1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4"/>
          <p:cNvSpPr txBox="1">
            <a:spLocks noGrp="1"/>
          </p:cNvSpPr>
          <p:nvPr>
            <p:ph type="title"/>
          </p:nvPr>
        </p:nvSpPr>
        <p:spPr>
          <a:xfrm>
            <a:off x="2185137" y="83975"/>
            <a:ext cx="7042262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70707"/>
              <a:buFont typeface="Gill Sans"/>
              <a:buNone/>
            </a:pPr>
            <a:r>
              <a:rPr lang="en-US"/>
              <a:t>BUILD- CONNECTING THE ACCELEROMETER</a:t>
            </a:r>
            <a:endParaRPr/>
          </a:p>
        </p:txBody>
      </p:sp>
      <p:sp>
        <p:nvSpPr>
          <p:cNvPr id="364" name="Google Shape;364;p14"/>
          <p:cNvSpPr txBox="1">
            <a:spLocks noGrp="1"/>
          </p:cNvSpPr>
          <p:nvPr>
            <p:ph type="body" idx="1"/>
          </p:nvPr>
        </p:nvSpPr>
        <p:spPr>
          <a:xfrm>
            <a:off x="7508010" y="2075781"/>
            <a:ext cx="4477374" cy="490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 dirty="0"/>
              <a:t>Grab another Grove connector (Item H) and the accelerometer (Item G).</a:t>
            </a:r>
            <a:endParaRPr dirty="0"/>
          </a:p>
          <a:p>
            <a:pPr marL="22860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 dirty="0"/>
              <a:t>No need to break the detent on this connector! We can just plug it in as show on the pictures.</a:t>
            </a:r>
            <a:endParaRPr dirty="0"/>
          </a:p>
        </p:txBody>
      </p:sp>
      <p:sp>
        <p:nvSpPr>
          <p:cNvPr id="365" name="Google Shape;365;p14"/>
          <p:cNvSpPr/>
          <p:nvPr/>
        </p:nvSpPr>
        <p:spPr>
          <a:xfrm>
            <a:off x="1443789" y="3022333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6" name="Google Shape;366;p14"/>
          <p:cNvSpPr/>
          <p:nvPr/>
        </p:nvSpPr>
        <p:spPr>
          <a:xfrm rot="10800000" flipH="1">
            <a:off x="448797" y="3216438"/>
            <a:ext cx="1835108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7" name="Google Shape;367;p14"/>
          <p:cNvSpPr/>
          <p:nvPr/>
        </p:nvSpPr>
        <p:spPr>
          <a:xfrm>
            <a:off x="631677" y="1591848"/>
            <a:ext cx="19226622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8" name="Google Shape;368;p14"/>
          <p:cNvSpPr/>
          <p:nvPr/>
        </p:nvSpPr>
        <p:spPr>
          <a:xfrm>
            <a:off x="732639" y="1566706"/>
            <a:ext cx="183317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9" name="Google Shape;369;p14"/>
          <p:cNvSpPr/>
          <p:nvPr/>
        </p:nvSpPr>
        <p:spPr>
          <a:xfrm rot="10800000" flipH="1">
            <a:off x="875898" y="3343973"/>
            <a:ext cx="1713257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0" name="Google Shape;370;p14"/>
          <p:cNvSpPr/>
          <p:nvPr/>
        </p:nvSpPr>
        <p:spPr>
          <a:xfrm rot="10800000" flipH="1">
            <a:off x="1443789" y="2685447"/>
            <a:ext cx="1598300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1" name="Google Shape;371;p14"/>
          <p:cNvSpPr/>
          <p:nvPr/>
        </p:nvSpPr>
        <p:spPr>
          <a:xfrm rot="10800000" flipH="1">
            <a:off x="1316915" y="3863083"/>
            <a:ext cx="2164798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2" name="Google Shape;372;p14"/>
          <p:cNvSpPr/>
          <p:nvPr/>
        </p:nvSpPr>
        <p:spPr>
          <a:xfrm rot="10800000" flipH="1">
            <a:off x="259881" y="3891711"/>
            <a:ext cx="1898543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3" name="Google Shape;373;p14"/>
          <p:cNvSpPr/>
          <p:nvPr/>
        </p:nvSpPr>
        <p:spPr>
          <a:xfrm>
            <a:off x="875899" y="1566706"/>
            <a:ext cx="1948913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74" name="Google Shape;37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882" y="1395923"/>
            <a:ext cx="4912194" cy="36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2343" y="3747429"/>
            <a:ext cx="4096751" cy="307363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4"/>
          <p:cNvSpPr/>
          <p:nvPr/>
        </p:nvSpPr>
        <p:spPr>
          <a:xfrm rot="10800000" flipH="1">
            <a:off x="1329757" y="4618956"/>
            <a:ext cx="1213686" cy="172593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 w="12700" cap="flat" cmpd="sng">
            <a:solidFill>
              <a:srgbClr val="B376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77D49E-9F79-424C-A26F-90A5DCEE347F}"/>
              </a:ext>
            </a:extLst>
          </p:cNvPr>
          <p:cNvSpPr txBox="1"/>
          <p:nvPr/>
        </p:nvSpPr>
        <p:spPr>
          <a:xfrm>
            <a:off x="9544143" y="442874"/>
            <a:ext cx="21526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r>
              <a:rPr lang="en-US" dirty="0"/>
              <a:t>2022 ACCELEROMETER is different, but it is still same connections!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178" y="1567914"/>
            <a:ext cx="6877122" cy="515963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5"/>
          <p:cNvSpPr txBox="1">
            <a:spLocks noGrp="1"/>
          </p:cNvSpPr>
          <p:nvPr>
            <p:ph type="title"/>
          </p:nvPr>
        </p:nvSpPr>
        <p:spPr>
          <a:xfrm>
            <a:off x="2185137" y="83975"/>
            <a:ext cx="7042262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70707"/>
              <a:buFont typeface="Gill Sans"/>
              <a:buNone/>
            </a:pPr>
            <a:r>
              <a:rPr lang="en-US"/>
              <a:t>BUILD- CONNECTING THE ACCELEROMETER</a:t>
            </a:r>
            <a:endParaRPr/>
          </a:p>
        </p:txBody>
      </p:sp>
      <p:sp>
        <p:nvSpPr>
          <p:cNvPr id="384" name="Google Shape;384;p15"/>
          <p:cNvSpPr/>
          <p:nvPr/>
        </p:nvSpPr>
        <p:spPr>
          <a:xfrm>
            <a:off x="1443789" y="3022333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5" name="Google Shape;385;p15"/>
          <p:cNvSpPr/>
          <p:nvPr/>
        </p:nvSpPr>
        <p:spPr>
          <a:xfrm rot="10800000" flipH="1">
            <a:off x="448797" y="3216438"/>
            <a:ext cx="1835108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6" name="Google Shape;386;p15"/>
          <p:cNvSpPr/>
          <p:nvPr/>
        </p:nvSpPr>
        <p:spPr>
          <a:xfrm>
            <a:off x="631677" y="1591848"/>
            <a:ext cx="19226622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7" name="Google Shape;387;p15"/>
          <p:cNvSpPr/>
          <p:nvPr/>
        </p:nvSpPr>
        <p:spPr>
          <a:xfrm>
            <a:off x="732639" y="1566706"/>
            <a:ext cx="183317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8" name="Google Shape;388;p15"/>
          <p:cNvSpPr/>
          <p:nvPr/>
        </p:nvSpPr>
        <p:spPr>
          <a:xfrm rot="10800000" flipH="1">
            <a:off x="875898" y="3343973"/>
            <a:ext cx="1713257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9" name="Google Shape;389;p15"/>
          <p:cNvSpPr/>
          <p:nvPr/>
        </p:nvSpPr>
        <p:spPr>
          <a:xfrm rot="10800000" flipH="1">
            <a:off x="1443789" y="2685447"/>
            <a:ext cx="1598300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0" name="Google Shape;390;p15"/>
          <p:cNvSpPr/>
          <p:nvPr/>
        </p:nvSpPr>
        <p:spPr>
          <a:xfrm rot="10800000" flipH="1">
            <a:off x="1316915" y="3863083"/>
            <a:ext cx="2164798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1" name="Google Shape;391;p15"/>
          <p:cNvSpPr/>
          <p:nvPr/>
        </p:nvSpPr>
        <p:spPr>
          <a:xfrm rot="10800000" flipH="1">
            <a:off x="259881" y="3891711"/>
            <a:ext cx="1898543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2" name="Google Shape;392;p15"/>
          <p:cNvSpPr/>
          <p:nvPr/>
        </p:nvSpPr>
        <p:spPr>
          <a:xfrm>
            <a:off x="875899" y="1566706"/>
            <a:ext cx="1948913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93" name="Google Shape;393;p15"/>
          <p:cNvCxnSpPr/>
          <p:nvPr/>
        </p:nvCxnSpPr>
        <p:spPr>
          <a:xfrm>
            <a:off x="1947639" y="2771794"/>
            <a:ext cx="1030938" cy="597217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4" name="Google Shape;394;p15"/>
          <p:cNvSpPr txBox="1"/>
          <p:nvPr/>
        </p:nvSpPr>
        <p:spPr>
          <a:xfrm>
            <a:off x="631677" y="2368422"/>
            <a:ext cx="1291572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PA08 - SDA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5" name="Google Shape;395;p15"/>
          <p:cNvCxnSpPr/>
          <p:nvPr/>
        </p:nvCxnSpPr>
        <p:spPr>
          <a:xfrm rot="10800000">
            <a:off x="3603746" y="4074614"/>
            <a:ext cx="50570" cy="462804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6" name="Google Shape;396;p15"/>
          <p:cNvSpPr txBox="1"/>
          <p:nvPr/>
        </p:nvSpPr>
        <p:spPr>
          <a:xfrm>
            <a:off x="2948244" y="4583219"/>
            <a:ext cx="1254639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PA09 - SCL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7" name="Google Shape;397;p15"/>
          <p:cNvCxnSpPr/>
          <p:nvPr/>
        </p:nvCxnSpPr>
        <p:spPr>
          <a:xfrm flipH="1">
            <a:off x="3546246" y="3516507"/>
            <a:ext cx="378055" cy="420923"/>
          </a:xfrm>
          <a:prstGeom prst="straightConnector1">
            <a:avLst/>
          </a:prstGeom>
          <a:noFill/>
          <a:ln w="114300" cap="flat" cmpd="sng">
            <a:solidFill>
              <a:srgbClr val="FFFF00">
                <a:alpha val="4352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8" name="Google Shape;398;p15"/>
          <p:cNvCxnSpPr/>
          <p:nvPr/>
        </p:nvCxnSpPr>
        <p:spPr>
          <a:xfrm flipH="1">
            <a:off x="2900672" y="3282735"/>
            <a:ext cx="464742" cy="364685"/>
          </a:xfrm>
          <a:prstGeom prst="straightConnector1">
            <a:avLst/>
          </a:prstGeom>
          <a:noFill/>
          <a:ln w="114300" cap="flat" cmpd="sng">
            <a:solidFill>
              <a:srgbClr val="FFC000">
                <a:alpha val="4352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15"/>
          <p:cNvCxnSpPr/>
          <p:nvPr/>
        </p:nvCxnSpPr>
        <p:spPr>
          <a:xfrm rot="10800000" flipH="1">
            <a:off x="3575563" y="6106587"/>
            <a:ext cx="550375" cy="409246"/>
          </a:xfrm>
          <a:prstGeom prst="straightConnector1">
            <a:avLst/>
          </a:prstGeom>
          <a:noFill/>
          <a:ln w="76200" cap="flat" cmpd="sng">
            <a:solidFill>
              <a:srgbClr val="7030A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0" name="Google Shape;400;p15"/>
          <p:cNvCxnSpPr/>
          <p:nvPr/>
        </p:nvCxnSpPr>
        <p:spPr>
          <a:xfrm>
            <a:off x="875898" y="4089046"/>
            <a:ext cx="3837101" cy="2058816"/>
          </a:xfrm>
          <a:prstGeom prst="straightConnector1">
            <a:avLst/>
          </a:prstGeom>
          <a:noFill/>
          <a:ln w="114300" cap="flat" cmpd="sng">
            <a:solidFill>
              <a:srgbClr val="FF0000">
                <a:alpha val="4352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1" name="Google Shape;401;p15"/>
          <p:cNvSpPr txBox="1"/>
          <p:nvPr/>
        </p:nvSpPr>
        <p:spPr>
          <a:xfrm>
            <a:off x="2517613" y="6022303"/>
            <a:ext cx="921928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3.3V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5"/>
          <p:cNvSpPr txBox="1"/>
          <p:nvPr/>
        </p:nvSpPr>
        <p:spPr>
          <a:xfrm>
            <a:off x="6096000" y="3438594"/>
            <a:ext cx="7653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3" name="Google Shape;403;p15"/>
          <p:cNvCxnSpPr/>
          <p:nvPr/>
        </p:nvCxnSpPr>
        <p:spPr>
          <a:xfrm flipH="1">
            <a:off x="6096000" y="3838166"/>
            <a:ext cx="572073" cy="530991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4" name="Google Shape;404;p15"/>
          <p:cNvCxnSpPr/>
          <p:nvPr/>
        </p:nvCxnSpPr>
        <p:spPr>
          <a:xfrm>
            <a:off x="2607143" y="2488281"/>
            <a:ext cx="3437547" cy="1581272"/>
          </a:xfrm>
          <a:prstGeom prst="straightConnector1">
            <a:avLst/>
          </a:prstGeom>
          <a:noFill/>
          <a:ln w="114300" cap="flat" cmpd="sng">
            <a:solidFill>
              <a:schemeClr val="dk1">
                <a:alpha val="43529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5" name="Google Shape;405;p15"/>
          <p:cNvCxnSpPr/>
          <p:nvPr/>
        </p:nvCxnSpPr>
        <p:spPr>
          <a:xfrm>
            <a:off x="1028298" y="4241446"/>
            <a:ext cx="3837101" cy="2058816"/>
          </a:xfrm>
          <a:prstGeom prst="straightConnector1">
            <a:avLst/>
          </a:prstGeom>
          <a:noFill/>
          <a:ln w="114300" cap="flat" cmpd="sng">
            <a:solidFill>
              <a:srgbClr val="FF0000">
                <a:alpha val="4352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1213A-F08A-4377-8381-B4024D033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Google Shape;421;p16">
            <a:extLst>
              <a:ext uri="{FF2B5EF4-FFF2-40B4-BE49-F238E27FC236}">
                <a16:creationId xmlns:a16="http://schemas.microsoft.com/office/drawing/2014/main" id="{823C51D1-FF9D-470A-A879-D5E85BD29FC3}"/>
              </a:ext>
            </a:extLst>
          </p:cNvPr>
          <p:cNvSpPr txBox="1"/>
          <p:nvPr/>
        </p:nvSpPr>
        <p:spPr>
          <a:xfrm>
            <a:off x="7265829" y="1612425"/>
            <a:ext cx="4477374" cy="490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65"/>
              <a:buFont typeface="Arial"/>
              <a:buChar char="•"/>
            </a:pPr>
            <a:r>
              <a:rPr lang="en-US" sz="1665" b="1" dirty="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Connect SDA cable to column 10 of the breadboard (SDA)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2287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65"/>
              <a:buFont typeface="Arial"/>
              <a:buNone/>
            </a:pPr>
            <a:endParaRPr sz="1665" b="1" dirty="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65"/>
              <a:buFont typeface="Arial"/>
              <a:buChar char="•"/>
            </a:pPr>
            <a:r>
              <a:rPr lang="en-US" sz="1665" b="1" dirty="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Connect SCL to column 15 of the breadboard (SCL)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65"/>
              <a:buFont typeface="Arial"/>
              <a:buChar char="•"/>
            </a:pPr>
            <a:r>
              <a:rPr lang="en-US" sz="1665" b="1" dirty="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Connect GND to the upper NEGATIVE RAIL (</a:t>
            </a:r>
            <a:r>
              <a:rPr lang="en-US" sz="1665" b="1" dirty="0" err="1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gnd</a:t>
            </a:r>
            <a:r>
              <a:rPr lang="en-US" sz="1665" b="1" dirty="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65"/>
              <a:buFont typeface="Arial"/>
              <a:buChar char="•"/>
            </a:pPr>
            <a:r>
              <a:rPr lang="en-US" sz="1665" b="1" dirty="0">
                <a:solidFill>
                  <a:srgbClr val="FF0000"/>
                </a:solidFill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Connect the VCC Cable to the LOWER POSITIVE RAIL (3.3V). This is the different than from the Seesaw!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2287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65"/>
              <a:buFont typeface="Arial"/>
              <a:buNone/>
            </a:pPr>
            <a:endParaRPr sz="1665" b="1" dirty="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65"/>
              <a:buFont typeface="Arial"/>
              <a:buChar char="•"/>
            </a:pPr>
            <a:r>
              <a:rPr lang="en-US" sz="1665" b="1" dirty="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Now we have all I2C devices on the breadboard. </a:t>
            </a:r>
            <a:endParaRPr sz="1665" b="1" dirty="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6"/>
          <p:cNvSpPr txBox="1">
            <a:spLocks noGrp="1"/>
          </p:cNvSpPr>
          <p:nvPr>
            <p:ph type="title"/>
          </p:nvPr>
        </p:nvSpPr>
        <p:spPr>
          <a:xfrm>
            <a:off x="2185137" y="83975"/>
            <a:ext cx="7042262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3200"/>
              <a:t>BUILD- CONNECTING THE ACCELEROMETER – ANOTHER VIEW</a:t>
            </a:r>
            <a:endParaRPr sz="3200"/>
          </a:p>
        </p:txBody>
      </p:sp>
      <p:sp>
        <p:nvSpPr>
          <p:cNvPr id="411" name="Google Shape;411;p16"/>
          <p:cNvSpPr/>
          <p:nvPr/>
        </p:nvSpPr>
        <p:spPr>
          <a:xfrm>
            <a:off x="1443789" y="3022333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2" name="Google Shape;412;p16"/>
          <p:cNvSpPr/>
          <p:nvPr/>
        </p:nvSpPr>
        <p:spPr>
          <a:xfrm rot="10800000" flipH="1">
            <a:off x="448797" y="3216438"/>
            <a:ext cx="1835108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3" name="Google Shape;413;p16"/>
          <p:cNvSpPr/>
          <p:nvPr/>
        </p:nvSpPr>
        <p:spPr>
          <a:xfrm>
            <a:off x="631677" y="1591848"/>
            <a:ext cx="19226622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4" name="Google Shape;414;p16"/>
          <p:cNvSpPr/>
          <p:nvPr/>
        </p:nvSpPr>
        <p:spPr>
          <a:xfrm>
            <a:off x="732639" y="1566706"/>
            <a:ext cx="183317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5" name="Google Shape;415;p16"/>
          <p:cNvSpPr/>
          <p:nvPr/>
        </p:nvSpPr>
        <p:spPr>
          <a:xfrm rot="10800000" flipH="1">
            <a:off x="875898" y="3343973"/>
            <a:ext cx="1713257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6" name="Google Shape;416;p16"/>
          <p:cNvSpPr/>
          <p:nvPr/>
        </p:nvSpPr>
        <p:spPr>
          <a:xfrm rot="10800000" flipH="1">
            <a:off x="1443789" y="2685447"/>
            <a:ext cx="1598300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7" name="Google Shape;417;p16"/>
          <p:cNvSpPr/>
          <p:nvPr/>
        </p:nvSpPr>
        <p:spPr>
          <a:xfrm rot="10800000" flipH="1">
            <a:off x="1316915" y="3863083"/>
            <a:ext cx="2164798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8" name="Google Shape;418;p16"/>
          <p:cNvSpPr/>
          <p:nvPr/>
        </p:nvSpPr>
        <p:spPr>
          <a:xfrm rot="10800000" flipH="1">
            <a:off x="259881" y="3891711"/>
            <a:ext cx="1898543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9" name="Google Shape;419;p16"/>
          <p:cNvSpPr/>
          <p:nvPr/>
        </p:nvSpPr>
        <p:spPr>
          <a:xfrm>
            <a:off x="875899" y="1566706"/>
            <a:ext cx="1948913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0" name="Google Shape;420;p16"/>
          <p:cNvSpPr txBox="1">
            <a:spLocks noGrp="1"/>
          </p:cNvSpPr>
          <p:nvPr>
            <p:ph type="body" idx="1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21" name="Google Shape;421;p16"/>
          <p:cNvSpPr txBox="1"/>
          <p:nvPr/>
        </p:nvSpPr>
        <p:spPr>
          <a:xfrm>
            <a:off x="7265829" y="1612425"/>
            <a:ext cx="4477374" cy="490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65"/>
              <a:buFont typeface="Arial"/>
              <a:buChar char="•"/>
            </a:pPr>
            <a:r>
              <a:rPr lang="en-US" sz="1665" b="1" dirty="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Connect SDA cable to column 10 of the breadboard (SDA)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2287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65"/>
              <a:buFont typeface="Arial"/>
              <a:buNone/>
            </a:pPr>
            <a:endParaRPr sz="1665" b="1" dirty="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65"/>
              <a:buFont typeface="Arial"/>
              <a:buChar char="•"/>
            </a:pPr>
            <a:r>
              <a:rPr lang="en-US" sz="1665" b="1" dirty="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Connect SCL to column 15 of the breadboard (SCL)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65"/>
              <a:buFont typeface="Arial"/>
              <a:buChar char="•"/>
            </a:pPr>
            <a:r>
              <a:rPr lang="en-US" sz="1665" b="1" dirty="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Connect GND to the upper NEGATIVE RAIL (</a:t>
            </a:r>
            <a:r>
              <a:rPr lang="en-US" sz="1665" b="1" dirty="0" err="1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gnd</a:t>
            </a:r>
            <a:r>
              <a:rPr lang="en-US" sz="1665" b="1" dirty="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65"/>
              <a:buFont typeface="Arial"/>
              <a:buChar char="•"/>
            </a:pPr>
            <a:r>
              <a:rPr lang="en-US" sz="1665" b="1" dirty="0">
                <a:solidFill>
                  <a:srgbClr val="FF0000"/>
                </a:solidFill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Connect the VCC Cable to the LOWER POSITIVE RAIL (3.3V). This is the different than from the Seesaw!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2287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65"/>
              <a:buFont typeface="Arial"/>
              <a:buNone/>
            </a:pPr>
            <a:endParaRPr sz="1665" b="1" dirty="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65"/>
              <a:buFont typeface="Arial"/>
              <a:buChar char="•"/>
            </a:pPr>
            <a:r>
              <a:rPr lang="en-US" sz="1665" b="1" dirty="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Now we have all I2C devices on the breadboard. </a:t>
            </a:r>
            <a:endParaRPr sz="1665" b="1" dirty="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2" name="Google Shape;42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3" y="1426846"/>
            <a:ext cx="7113905" cy="533728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ED5497-F5A6-48A4-8D1A-91B461F9EABD}"/>
              </a:ext>
            </a:extLst>
          </p:cNvPr>
          <p:cNvSpPr txBox="1"/>
          <p:nvPr/>
        </p:nvSpPr>
        <p:spPr>
          <a:xfrm>
            <a:off x="9504516" y="257295"/>
            <a:ext cx="21526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r>
              <a:rPr lang="en-US" dirty="0"/>
              <a:t>2022 ACCELEROMETER is different but is </a:t>
            </a:r>
            <a:r>
              <a:rPr lang="en-US" dirty="0" err="1"/>
              <a:t>is</a:t>
            </a:r>
            <a:r>
              <a:rPr lang="en-US" dirty="0"/>
              <a:t> still same connections!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>
            <a:spLocks noGrp="1"/>
          </p:cNvSpPr>
          <p:nvPr>
            <p:ph type="title"/>
          </p:nvPr>
        </p:nvSpPr>
        <p:spPr>
          <a:xfrm>
            <a:off x="2185137" y="83975"/>
            <a:ext cx="7042262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SYSTEM ARCHITECTURE</a:t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 rot="10800000" flipH="1">
            <a:off x="503339" y="3735549"/>
            <a:ext cx="2161653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1443789" y="3022333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" name="Google Shape;107;p2"/>
          <p:cNvSpPr/>
          <p:nvPr/>
        </p:nvSpPr>
        <p:spPr>
          <a:xfrm rot="10800000" flipH="1">
            <a:off x="448797" y="3216438"/>
            <a:ext cx="1835108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631677" y="1591848"/>
            <a:ext cx="19226622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732639" y="1566706"/>
            <a:ext cx="183317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0" name="Google Shape;110;p2"/>
          <p:cNvSpPr/>
          <p:nvPr/>
        </p:nvSpPr>
        <p:spPr>
          <a:xfrm rot="10800000" flipH="1">
            <a:off x="875898" y="3343973"/>
            <a:ext cx="1713257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1" name="Google Shape;111;p2"/>
          <p:cNvSpPr/>
          <p:nvPr/>
        </p:nvSpPr>
        <p:spPr>
          <a:xfrm rot="10800000" flipH="1">
            <a:off x="1443789" y="2685447"/>
            <a:ext cx="1598300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2" name="Google Shape;112;p2"/>
          <p:cNvSpPr/>
          <p:nvPr/>
        </p:nvSpPr>
        <p:spPr>
          <a:xfrm rot="10800000" flipH="1">
            <a:off x="1316915" y="3863083"/>
            <a:ext cx="2164798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3" name="Google Shape;113;p2"/>
          <p:cNvSpPr/>
          <p:nvPr/>
        </p:nvSpPr>
        <p:spPr>
          <a:xfrm rot="10800000" flipH="1">
            <a:off x="259881" y="3891711"/>
            <a:ext cx="1898543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875899" y="1566706"/>
            <a:ext cx="1948913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732639" y="2486025"/>
            <a:ext cx="4887111" cy="384809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B376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SAMW25 Xplained Pro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7889136" y="1808750"/>
            <a:ext cx="2676525" cy="148000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B376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Seesaw 4x4 Keypad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7853050" y="3507606"/>
            <a:ext cx="2676525" cy="148000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B376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Grove I2C IMU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4324350" y="3022333"/>
            <a:ext cx="1295400" cy="557282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717F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I2C </a:t>
            </a:r>
            <a:br>
              <a:rPr lang="en-US"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(Sercom 0)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2"/>
          <p:cNvCxnSpPr>
            <a:stCxn id="116" idx="1"/>
            <a:endCxn id="118" idx="3"/>
          </p:cNvCxnSpPr>
          <p:nvPr/>
        </p:nvCxnSpPr>
        <p:spPr>
          <a:xfrm flipH="1">
            <a:off x="5619636" y="2548751"/>
            <a:ext cx="2269500" cy="752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" name="Google Shape;120;p2"/>
          <p:cNvCxnSpPr>
            <a:stCxn id="117" idx="1"/>
            <a:endCxn id="118" idx="3"/>
          </p:cNvCxnSpPr>
          <p:nvPr/>
        </p:nvCxnSpPr>
        <p:spPr>
          <a:xfrm rot="10800000">
            <a:off x="5619850" y="3301107"/>
            <a:ext cx="2233200" cy="946500"/>
          </a:xfrm>
          <a:prstGeom prst="bentConnector3">
            <a:avLst>
              <a:gd name="adj1" fmla="val 49149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" name="Google Shape;121;p2"/>
          <p:cNvSpPr txBox="1"/>
          <p:nvPr/>
        </p:nvSpPr>
        <p:spPr>
          <a:xfrm>
            <a:off x="6257925" y="2152650"/>
            <a:ext cx="10763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I2C Bus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3176194" y="2953620"/>
            <a:ext cx="240982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PA09-SCL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PA08-SDA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p2"/>
          <p:cNvCxnSpPr/>
          <p:nvPr/>
        </p:nvCxnSpPr>
        <p:spPr>
          <a:xfrm flipH="1">
            <a:off x="9752599" y="1397421"/>
            <a:ext cx="401051" cy="35330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2"/>
          <p:cNvSpPr txBox="1"/>
          <p:nvPr/>
        </p:nvSpPr>
        <p:spPr>
          <a:xfrm>
            <a:off x="9898489" y="1108156"/>
            <a:ext cx="7790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5V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10565661" y="3796117"/>
            <a:ext cx="7790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3v3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Assembly</a:t>
            </a:r>
            <a:endParaRPr dirty="0"/>
          </a:p>
        </p:txBody>
      </p:sp>
      <p:pic>
        <p:nvPicPr>
          <p:cNvPr id="131" name="Google Shape;13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788" y="1709738"/>
            <a:ext cx="4591050" cy="383376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 txBox="1"/>
          <p:nvPr/>
        </p:nvSpPr>
        <p:spPr>
          <a:xfrm>
            <a:off x="1571625" y="5658425"/>
            <a:ext cx="1714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I2C: PA08 – SDA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PA09 - SCL</a:t>
            </a:r>
            <a:endParaRPr/>
          </a:p>
        </p:txBody>
      </p:sp>
      <p:pic>
        <p:nvPicPr>
          <p:cNvPr id="133" name="Google Shape;13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34525" y="61913"/>
            <a:ext cx="21717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 descr="3954 View 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40787" y="3619500"/>
            <a:ext cx="3138488" cy="3138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 descr="1109902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48475" y="4814888"/>
            <a:ext cx="19431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" descr="1109902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43775" y="365125"/>
            <a:ext cx="19431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" descr="TW-E40-10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64325" y="2402681"/>
            <a:ext cx="2052637" cy="205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" descr="19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98987" y="2402681"/>
            <a:ext cx="1927226" cy="192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"/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4DF0AB-E4A7-4E5F-B005-3C806FC2425A}"/>
              </a:ext>
            </a:extLst>
          </p:cNvPr>
          <p:cNvSpPr txBox="1"/>
          <p:nvPr/>
        </p:nvSpPr>
        <p:spPr>
          <a:xfrm>
            <a:off x="4373563" y="391478"/>
            <a:ext cx="21526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r>
              <a:rPr lang="en-US" dirty="0"/>
              <a:t>2022 ACCELEROMETER is different, but it is still same connections!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 txBox="1">
            <a:spLocks noGrp="1"/>
          </p:cNvSpPr>
          <p:nvPr>
            <p:ph type="title"/>
          </p:nvPr>
        </p:nvSpPr>
        <p:spPr>
          <a:xfrm>
            <a:off x="2185137" y="83975"/>
            <a:ext cx="7042262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70707"/>
              <a:buFont typeface="Gill Sans"/>
              <a:buNone/>
            </a:pPr>
            <a:r>
              <a:rPr lang="en-US"/>
              <a:t>BUILD – CONNECTING POWER</a:t>
            </a:r>
            <a:endParaRPr/>
          </a:p>
        </p:txBody>
      </p:sp>
      <p:sp>
        <p:nvSpPr>
          <p:cNvPr id="145" name="Google Shape;145;p4"/>
          <p:cNvSpPr txBox="1">
            <a:spLocks noGrp="1"/>
          </p:cNvSpPr>
          <p:nvPr>
            <p:ph type="body" idx="1"/>
          </p:nvPr>
        </p:nvSpPr>
        <p:spPr>
          <a:xfrm>
            <a:off x="7265829" y="1612425"/>
            <a:ext cx="5125938" cy="490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/>
              <a:t>Connect a red F-M Dupont jumper to 3V3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/>
              <a:t>Connect a black F-M Jumper to GND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/>
              <a:t>Connect a white F-M jumper to 5VO</a:t>
            </a:r>
            <a:endParaRPr/>
          </a:p>
        </p:txBody>
      </p:sp>
      <p:sp>
        <p:nvSpPr>
          <p:cNvPr id="146" name="Google Shape;146;p4"/>
          <p:cNvSpPr/>
          <p:nvPr/>
        </p:nvSpPr>
        <p:spPr>
          <a:xfrm>
            <a:off x="1443789" y="3022333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" name="Google Shape;147;p4"/>
          <p:cNvSpPr/>
          <p:nvPr/>
        </p:nvSpPr>
        <p:spPr>
          <a:xfrm rot="10800000" flipH="1">
            <a:off x="448797" y="3216438"/>
            <a:ext cx="1835108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631677" y="1591848"/>
            <a:ext cx="19226622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732639" y="1566706"/>
            <a:ext cx="183317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Google Shape;150;p4"/>
          <p:cNvSpPr/>
          <p:nvPr/>
        </p:nvSpPr>
        <p:spPr>
          <a:xfrm rot="10800000" flipH="1">
            <a:off x="875898" y="3343973"/>
            <a:ext cx="1713257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p4"/>
          <p:cNvSpPr/>
          <p:nvPr/>
        </p:nvSpPr>
        <p:spPr>
          <a:xfrm rot="10800000" flipH="1">
            <a:off x="1443789" y="2685447"/>
            <a:ext cx="1598300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" name="Google Shape;152;p4"/>
          <p:cNvSpPr/>
          <p:nvPr/>
        </p:nvSpPr>
        <p:spPr>
          <a:xfrm rot="10800000" flipH="1">
            <a:off x="1316915" y="3863083"/>
            <a:ext cx="2164798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4"/>
          <p:cNvSpPr/>
          <p:nvPr/>
        </p:nvSpPr>
        <p:spPr>
          <a:xfrm rot="10800000" flipH="1">
            <a:off x="259881" y="3891711"/>
            <a:ext cx="1898543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875899" y="1566706"/>
            <a:ext cx="1948913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5" name="Google Shape;15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" y="2129956"/>
            <a:ext cx="6805027" cy="510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7298" y="4439430"/>
            <a:ext cx="5155738" cy="38681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4"/>
          <p:cNvCxnSpPr/>
          <p:nvPr/>
        </p:nvCxnSpPr>
        <p:spPr>
          <a:xfrm flipH="1">
            <a:off x="4926172" y="2934494"/>
            <a:ext cx="704608" cy="97430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8" name="Google Shape;158;p4"/>
          <p:cNvSpPr txBox="1"/>
          <p:nvPr/>
        </p:nvSpPr>
        <p:spPr>
          <a:xfrm>
            <a:off x="4460328" y="2463498"/>
            <a:ext cx="21836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GND (Bottom Right)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p4"/>
          <p:cNvCxnSpPr/>
          <p:nvPr/>
        </p:nvCxnSpPr>
        <p:spPr>
          <a:xfrm rot="10800000" flipH="1">
            <a:off x="4052236" y="4119478"/>
            <a:ext cx="115504" cy="98274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0" name="Google Shape;160;p4"/>
          <p:cNvSpPr txBox="1"/>
          <p:nvPr/>
        </p:nvSpPr>
        <p:spPr>
          <a:xfrm>
            <a:off x="3667225" y="5291294"/>
            <a:ext cx="81814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5VO (Top Left)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" name="Google Shape;161;p4"/>
          <p:cNvCxnSpPr/>
          <p:nvPr/>
        </p:nvCxnSpPr>
        <p:spPr>
          <a:xfrm rot="10800000">
            <a:off x="4731999" y="4465309"/>
            <a:ext cx="45207" cy="114989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2" name="Google Shape;162;p4"/>
          <p:cNvSpPr txBox="1"/>
          <p:nvPr/>
        </p:nvSpPr>
        <p:spPr>
          <a:xfrm>
            <a:off x="4460328" y="5751687"/>
            <a:ext cx="175232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3V3 (Bottom Left)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881" y="1430579"/>
            <a:ext cx="7167906" cy="537779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5"/>
          <p:cNvSpPr txBox="1">
            <a:spLocks noGrp="1"/>
          </p:cNvSpPr>
          <p:nvPr>
            <p:ph type="title"/>
          </p:nvPr>
        </p:nvSpPr>
        <p:spPr>
          <a:xfrm>
            <a:off x="2185137" y="83975"/>
            <a:ext cx="7042262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70707"/>
              <a:buFont typeface="Gill Sans"/>
              <a:buNone/>
            </a:pPr>
            <a:r>
              <a:rPr lang="en-US"/>
              <a:t>BUILD – CONNECTING POWER</a:t>
            </a:r>
            <a:endParaRPr/>
          </a:p>
        </p:txBody>
      </p:sp>
      <p:sp>
        <p:nvSpPr>
          <p:cNvPr id="169" name="Google Shape;169;p5"/>
          <p:cNvSpPr txBox="1">
            <a:spLocks noGrp="1"/>
          </p:cNvSpPr>
          <p:nvPr>
            <p:ph type="body" idx="1"/>
          </p:nvPr>
        </p:nvSpPr>
        <p:spPr>
          <a:xfrm>
            <a:off x="7616703" y="1612425"/>
            <a:ext cx="4775064" cy="490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9498"/>
              <a:buChar char="•"/>
            </a:pPr>
            <a:r>
              <a:rPr lang="en-US" b="1"/>
              <a:t>Connect  the other side of the RED wire to the BOTTOM POSITIVE RAIL (RED LINE)</a:t>
            </a:r>
            <a:br>
              <a:rPr lang="en-US" b="1"/>
            </a:br>
            <a:br>
              <a:rPr lang="en-US" b="1"/>
            </a:br>
            <a:endParaRPr b="1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9498"/>
              <a:buChar char="•"/>
            </a:pPr>
            <a:r>
              <a:rPr lang="en-US" b="1"/>
              <a:t>Connect the other side of the WHITE wire to the UPPER POSITIVE RAIL (RED LINE)</a:t>
            </a:r>
            <a:endParaRPr/>
          </a:p>
          <a:p>
            <a:pPr marL="22860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9498"/>
              <a:buNone/>
            </a:pPr>
            <a:endParaRPr b="1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9498"/>
              <a:buChar char="•"/>
            </a:pPr>
            <a:r>
              <a:rPr lang="en-US" b="1"/>
              <a:t>Connect the other side of the BLACK wire to the upper NEGATIVE RAIL (BLUE LINE)</a:t>
            </a:r>
            <a:endParaRPr/>
          </a:p>
        </p:txBody>
      </p:sp>
      <p:sp>
        <p:nvSpPr>
          <p:cNvPr id="170" name="Google Shape;170;p5"/>
          <p:cNvSpPr/>
          <p:nvPr/>
        </p:nvSpPr>
        <p:spPr>
          <a:xfrm>
            <a:off x="1443789" y="3022333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Google Shape;171;p5"/>
          <p:cNvSpPr/>
          <p:nvPr/>
        </p:nvSpPr>
        <p:spPr>
          <a:xfrm rot="10800000" flipH="1">
            <a:off x="448797" y="3216438"/>
            <a:ext cx="1835108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631677" y="1591848"/>
            <a:ext cx="19226622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732639" y="1566706"/>
            <a:ext cx="183317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Google Shape;174;p5"/>
          <p:cNvSpPr/>
          <p:nvPr/>
        </p:nvSpPr>
        <p:spPr>
          <a:xfrm rot="10800000" flipH="1">
            <a:off x="875898" y="3343973"/>
            <a:ext cx="1713257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5" name="Google Shape;175;p5"/>
          <p:cNvSpPr/>
          <p:nvPr/>
        </p:nvSpPr>
        <p:spPr>
          <a:xfrm rot="10800000" flipH="1">
            <a:off x="1443789" y="2685447"/>
            <a:ext cx="1598300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p5"/>
          <p:cNvSpPr/>
          <p:nvPr/>
        </p:nvSpPr>
        <p:spPr>
          <a:xfrm rot="10800000" flipH="1">
            <a:off x="1316915" y="3863083"/>
            <a:ext cx="2164798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7" name="Google Shape;177;p5"/>
          <p:cNvSpPr/>
          <p:nvPr/>
        </p:nvSpPr>
        <p:spPr>
          <a:xfrm rot="10800000" flipH="1">
            <a:off x="259881" y="3891711"/>
            <a:ext cx="1898543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875899" y="1566706"/>
            <a:ext cx="1948913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79" name="Google Shape;179;p5"/>
          <p:cNvCxnSpPr/>
          <p:nvPr/>
        </p:nvCxnSpPr>
        <p:spPr>
          <a:xfrm flipH="1">
            <a:off x="3024462" y="2139586"/>
            <a:ext cx="929128" cy="47592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0" name="Google Shape;180;p5"/>
          <p:cNvSpPr txBox="1"/>
          <p:nvPr/>
        </p:nvSpPr>
        <p:spPr>
          <a:xfrm>
            <a:off x="4089535" y="1888152"/>
            <a:ext cx="27961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GND (Upper negative Line)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" name="Google Shape;181;p5"/>
          <p:cNvCxnSpPr/>
          <p:nvPr/>
        </p:nvCxnSpPr>
        <p:spPr>
          <a:xfrm rot="10800000" flipH="1">
            <a:off x="1208585" y="4321744"/>
            <a:ext cx="235205" cy="923329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2" name="Google Shape;182;p5"/>
          <p:cNvSpPr txBox="1"/>
          <p:nvPr/>
        </p:nvSpPr>
        <p:spPr>
          <a:xfrm>
            <a:off x="5963606" y="2843490"/>
            <a:ext cx="119758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5VO (Top Positive Rail)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p5"/>
          <p:cNvCxnSpPr/>
          <p:nvPr/>
        </p:nvCxnSpPr>
        <p:spPr>
          <a:xfrm rot="10800000">
            <a:off x="2840422" y="2731166"/>
            <a:ext cx="3050240" cy="40345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4" name="Google Shape;184;p5"/>
          <p:cNvSpPr txBox="1"/>
          <p:nvPr/>
        </p:nvSpPr>
        <p:spPr>
          <a:xfrm>
            <a:off x="567628" y="5434830"/>
            <a:ext cx="175232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3V3 (Bottom Positive Line)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47" y="1403603"/>
            <a:ext cx="7239817" cy="543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6"/>
          <p:cNvSpPr txBox="1">
            <a:spLocks noGrp="1"/>
          </p:cNvSpPr>
          <p:nvPr>
            <p:ph type="title"/>
          </p:nvPr>
        </p:nvSpPr>
        <p:spPr>
          <a:xfrm>
            <a:off x="2185137" y="83975"/>
            <a:ext cx="7042262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BUILD – CONNECTING I2C</a:t>
            </a:r>
            <a:endParaRPr/>
          </a:p>
        </p:txBody>
      </p:sp>
      <p:sp>
        <p:nvSpPr>
          <p:cNvPr id="191" name="Google Shape;191;p6"/>
          <p:cNvSpPr txBox="1">
            <a:spLocks noGrp="1"/>
          </p:cNvSpPr>
          <p:nvPr>
            <p:ph type="body" idx="1"/>
          </p:nvPr>
        </p:nvSpPr>
        <p:spPr>
          <a:xfrm>
            <a:off x="7265829" y="1612425"/>
            <a:ext cx="4477374" cy="490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/>
              <a:t>Connect a ORANGE F-M Dupont jumper to PA08 (I2C SDA)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/>
              <a:t>Connect a YELLOW F-M Jumper to PA09 (I2C SCL)</a:t>
            </a:r>
            <a:endParaRPr/>
          </a:p>
          <a:p>
            <a:pPr marL="22860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/>
              <a:t>(Please ignore jumpers on PA16-PA19)</a:t>
            </a:r>
            <a:endParaRPr/>
          </a:p>
        </p:txBody>
      </p:sp>
      <p:sp>
        <p:nvSpPr>
          <p:cNvPr id="192" name="Google Shape;192;p6"/>
          <p:cNvSpPr/>
          <p:nvPr/>
        </p:nvSpPr>
        <p:spPr>
          <a:xfrm>
            <a:off x="1443789" y="3022333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3" name="Google Shape;193;p6"/>
          <p:cNvSpPr/>
          <p:nvPr/>
        </p:nvSpPr>
        <p:spPr>
          <a:xfrm rot="10800000" flipH="1">
            <a:off x="448797" y="3216438"/>
            <a:ext cx="1835108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Google Shape;194;p6"/>
          <p:cNvSpPr/>
          <p:nvPr/>
        </p:nvSpPr>
        <p:spPr>
          <a:xfrm>
            <a:off x="631677" y="1591848"/>
            <a:ext cx="19226622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5" name="Google Shape;195;p6"/>
          <p:cNvSpPr/>
          <p:nvPr/>
        </p:nvSpPr>
        <p:spPr>
          <a:xfrm>
            <a:off x="732639" y="1566706"/>
            <a:ext cx="183317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6" name="Google Shape;196;p6"/>
          <p:cNvSpPr/>
          <p:nvPr/>
        </p:nvSpPr>
        <p:spPr>
          <a:xfrm rot="10800000" flipH="1">
            <a:off x="875898" y="3343973"/>
            <a:ext cx="1713257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7" name="Google Shape;197;p6"/>
          <p:cNvSpPr/>
          <p:nvPr/>
        </p:nvSpPr>
        <p:spPr>
          <a:xfrm rot="10800000" flipH="1">
            <a:off x="1443789" y="2685447"/>
            <a:ext cx="1598300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8" name="Google Shape;198;p6"/>
          <p:cNvSpPr/>
          <p:nvPr/>
        </p:nvSpPr>
        <p:spPr>
          <a:xfrm rot="10800000" flipH="1">
            <a:off x="1316915" y="3863083"/>
            <a:ext cx="2164798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259881" y="3891711"/>
            <a:ext cx="1898543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875899" y="1566706"/>
            <a:ext cx="1948913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01" name="Google Shape;201;p6"/>
          <p:cNvCxnSpPr/>
          <p:nvPr/>
        </p:nvCxnSpPr>
        <p:spPr>
          <a:xfrm flipH="1">
            <a:off x="4369592" y="2901933"/>
            <a:ext cx="933928" cy="1592975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2" name="Google Shape;202;p6"/>
          <p:cNvSpPr txBox="1"/>
          <p:nvPr/>
        </p:nvSpPr>
        <p:spPr>
          <a:xfrm>
            <a:off x="4485373" y="2500781"/>
            <a:ext cx="12915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PA08 - SDA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3" name="Google Shape;203;p6"/>
          <p:cNvCxnSpPr/>
          <p:nvPr/>
        </p:nvCxnSpPr>
        <p:spPr>
          <a:xfrm flipH="1">
            <a:off x="5166896" y="3987945"/>
            <a:ext cx="253558" cy="695003"/>
          </a:xfrm>
          <a:prstGeom prst="straightConnector1">
            <a:avLst/>
          </a:prstGeom>
          <a:noFill/>
          <a:ln w="76200" cap="flat" cmpd="sng">
            <a:solidFill>
              <a:srgbClr val="C5B88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4" name="Google Shape;204;p6"/>
          <p:cNvSpPr txBox="1"/>
          <p:nvPr/>
        </p:nvSpPr>
        <p:spPr>
          <a:xfrm>
            <a:off x="4924659" y="3602703"/>
            <a:ext cx="12546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PA09 - SCL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066" y="1316955"/>
            <a:ext cx="7120167" cy="534198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"/>
          <p:cNvSpPr txBox="1">
            <a:spLocks noGrp="1"/>
          </p:cNvSpPr>
          <p:nvPr>
            <p:ph type="title"/>
          </p:nvPr>
        </p:nvSpPr>
        <p:spPr>
          <a:xfrm>
            <a:off x="2185137" y="83975"/>
            <a:ext cx="7042262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BUILD – CONNECTING I2C</a:t>
            </a:r>
            <a:endParaRPr/>
          </a:p>
        </p:txBody>
      </p:sp>
      <p:sp>
        <p:nvSpPr>
          <p:cNvPr id="211" name="Google Shape;211;p7"/>
          <p:cNvSpPr txBox="1">
            <a:spLocks noGrp="1"/>
          </p:cNvSpPr>
          <p:nvPr>
            <p:ph type="body" idx="1"/>
          </p:nvPr>
        </p:nvSpPr>
        <p:spPr>
          <a:xfrm>
            <a:off x="7265829" y="1612425"/>
            <a:ext cx="4477374" cy="490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9498"/>
              <a:buChar char="•"/>
            </a:pPr>
            <a:r>
              <a:rPr lang="en-US" b="1"/>
              <a:t>Connect the other side of the ORANGE cable to column 10 of the breadboard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9498"/>
              <a:buChar char="•"/>
            </a:pPr>
            <a:r>
              <a:rPr lang="en-US" b="1"/>
              <a:t>Connect the other side of the YELLOW cable to column 15 of the breadboard</a:t>
            </a:r>
            <a:endParaRPr/>
          </a:p>
          <a:p>
            <a:pPr marL="22860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9498"/>
              <a:buNone/>
            </a:pPr>
            <a:endParaRPr b="1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9498"/>
              <a:buChar char="•"/>
            </a:pPr>
            <a:r>
              <a:rPr lang="en-US" b="1"/>
              <a:t>Now we have the I2C on the breadboard. We will now proceed to connect the I2C Sensors</a:t>
            </a:r>
            <a:endParaRPr/>
          </a:p>
        </p:txBody>
      </p:sp>
      <p:sp>
        <p:nvSpPr>
          <p:cNvPr id="212" name="Google Shape;212;p7"/>
          <p:cNvSpPr/>
          <p:nvPr/>
        </p:nvSpPr>
        <p:spPr>
          <a:xfrm>
            <a:off x="1443789" y="3022333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3" name="Google Shape;213;p7"/>
          <p:cNvSpPr/>
          <p:nvPr/>
        </p:nvSpPr>
        <p:spPr>
          <a:xfrm rot="10800000" flipH="1">
            <a:off x="448797" y="3216438"/>
            <a:ext cx="1835108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Google Shape;214;p7"/>
          <p:cNvSpPr/>
          <p:nvPr/>
        </p:nvSpPr>
        <p:spPr>
          <a:xfrm>
            <a:off x="631677" y="1591848"/>
            <a:ext cx="19226622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5" name="Google Shape;215;p7"/>
          <p:cNvSpPr/>
          <p:nvPr/>
        </p:nvSpPr>
        <p:spPr>
          <a:xfrm>
            <a:off x="732639" y="1566706"/>
            <a:ext cx="183317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6" name="Google Shape;216;p7"/>
          <p:cNvSpPr/>
          <p:nvPr/>
        </p:nvSpPr>
        <p:spPr>
          <a:xfrm rot="10800000" flipH="1">
            <a:off x="875898" y="3343973"/>
            <a:ext cx="1713257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7" name="Google Shape;217;p7"/>
          <p:cNvSpPr/>
          <p:nvPr/>
        </p:nvSpPr>
        <p:spPr>
          <a:xfrm rot="10800000" flipH="1">
            <a:off x="1443789" y="2685447"/>
            <a:ext cx="1598300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1316915" y="3863083"/>
            <a:ext cx="2164798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259881" y="3891711"/>
            <a:ext cx="1898543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7"/>
          <p:cNvSpPr/>
          <p:nvPr/>
        </p:nvSpPr>
        <p:spPr>
          <a:xfrm>
            <a:off x="875899" y="1566706"/>
            <a:ext cx="1948913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21" name="Google Shape;221;p7"/>
          <p:cNvCxnSpPr/>
          <p:nvPr/>
        </p:nvCxnSpPr>
        <p:spPr>
          <a:xfrm>
            <a:off x="1732547" y="2206497"/>
            <a:ext cx="1083312" cy="984799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2" name="Google Shape;222;p7"/>
          <p:cNvSpPr txBox="1"/>
          <p:nvPr/>
        </p:nvSpPr>
        <p:spPr>
          <a:xfrm>
            <a:off x="798003" y="1746126"/>
            <a:ext cx="12915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PA08 - SDA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3" name="Google Shape;223;p7"/>
          <p:cNvCxnSpPr/>
          <p:nvPr/>
        </p:nvCxnSpPr>
        <p:spPr>
          <a:xfrm flipH="1">
            <a:off x="3944085" y="2669446"/>
            <a:ext cx="761182" cy="852634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4" name="Google Shape;224;p7"/>
          <p:cNvSpPr txBox="1"/>
          <p:nvPr/>
        </p:nvSpPr>
        <p:spPr>
          <a:xfrm>
            <a:off x="4375340" y="2287177"/>
            <a:ext cx="12546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PA09 - SCL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5" name="Google Shape;225;p7"/>
          <p:cNvCxnSpPr/>
          <p:nvPr/>
        </p:nvCxnSpPr>
        <p:spPr>
          <a:xfrm flipH="1">
            <a:off x="3243263" y="3623260"/>
            <a:ext cx="464742" cy="364685"/>
          </a:xfrm>
          <a:prstGeom prst="straightConnector1">
            <a:avLst/>
          </a:prstGeom>
          <a:noFill/>
          <a:ln w="114300" cap="flat" cmpd="sng">
            <a:solidFill>
              <a:srgbClr val="FFFF00">
                <a:alpha val="4352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226;p7"/>
          <p:cNvCxnSpPr/>
          <p:nvPr/>
        </p:nvCxnSpPr>
        <p:spPr>
          <a:xfrm flipH="1">
            <a:off x="2778521" y="3216438"/>
            <a:ext cx="464742" cy="364685"/>
          </a:xfrm>
          <a:prstGeom prst="straightConnector1">
            <a:avLst/>
          </a:prstGeom>
          <a:noFill/>
          <a:ln w="114300" cap="flat" cmpd="sng">
            <a:solidFill>
              <a:srgbClr val="FFC000">
                <a:alpha val="4352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 txBox="1">
            <a:spLocks noGrp="1"/>
          </p:cNvSpPr>
          <p:nvPr>
            <p:ph type="title"/>
          </p:nvPr>
        </p:nvSpPr>
        <p:spPr>
          <a:xfrm>
            <a:off x="2185137" y="83975"/>
            <a:ext cx="7042262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70707"/>
              <a:buFont typeface="Gill Sans"/>
              <a:buNone/>
            </a:pPr>
            <a:r>
              <a:rPr lang="en-US"/>
              <a:t>BUILD- CONNECTING THE SEESAW 4X4</a:t>
            </a:r>
            <a:endParaRPr/>
          </a:p>
        </p:txBody>
      </p:sp>
      <p:sp>
        <p:nvSpPr>
          <p:cNvPr id="232" name="Google Shape;232;p8"/>
          <p:cNvSpPr txBox="1">
            <a:spLocks noGrp="1"/>
          </p:cNvSpPr>
          <p:nvPr>
            <p:ph type="body" idx="1"/>
          </p:nvPr>
        </p:nvSpPr>
        <p:spPr>
          <a:xfrm>
            <a:off x="7616703" y="1612425"/>
            <a:ext cx="4775064" cy="490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/>
              <a:t>Grab the Groove Connectors (Item H) and the Adafruit 4X4 button PCB (Item D)</a:t>
            </a:r>
            <a:endParaRPr/>
          </a:p>
          <a:p>
            <a:pPr marL="228600" lvl="0" indent="-114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b="1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/>
              <a:t>Unfortunately as shown on the picture below the connector will not fit because of the detent! We will have to remove it, as we will see in the following slide.</a:t>
            </a:r>
            <a:endParaRPr/>
          </a:p>
        </p:txBody>
      </p:sp>
      <p:sp>
        <p:nvSpPr>
          <p:cNvPr id="233" name="Google Shape;233;p8"/>
          <p:cNvSpPr/>
          <p:nvPr/>
        </p:nvSpPr>
        <p:spPr>
          <a:xfrm>
            <a:off x="1443789" y="3022333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4" name="Google Shape;234;p8"/>
          <p:cNvSpPr/>
          <p:nvPr/>
        </p:nvSpPr>
        <p:spPr>
          <a:xfrm rot="10800000" flipH="1">
            <a:off x="448797" y="3216438"/>
            <a:ext cx="1835108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631677" y="1591848"/>
            <a:ext cx="19226622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732639" y="1566706"/>
            <a:ext cx="183317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" name="Google Shape;237;p8"/>
          <p:cNvSpPr/>
          <p:nvPr/>
        </p:nvSpPr>
        <p:spPr>
          <a:xfrm rot="10800000" flipH="1">
            <a:off x="875899" y="3343972"/>
            <a:ext cx="815567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8" name="Google Shape;238;p8"/>
          <p:cNvSpPr/>
          <p:nvPr/>
        </p:nvSpPr>
        <p:spPr>
          <a:xfrm rot="10800000" flipH="1">
            <a:off x="1443789" y="2685447"/>
            <a:ext cx="1598300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9" name="Google Shape;239;p8"/>
          <p:cNvSpPr/>
          <p:nvPr/>
        </p:nvSpPr>
        <p:spPr>
          <a:xfrm rot="10800000" flipH="1">
            <a:off x="1316915" y="3863083"/>
            <a:ext cx="2164798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Google Shape;240;p8"/>
          <p:cNvSpPr/>
          <p:nvPr/>
        </p:nvSpPr>
        <p:spPr>
          <a:xfrm rot="10800000" flipH="1">
            <a:off x="259881" y="3891711"/>
            <a:ext cx="1898543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1" name="Google Shape;241;p8"/>
          <p:cNvSpPr/>
          <p:nvPr/>
        </p:nvSpPr>
        <p:spPr>
          <a:xfrm>
            <a:off x="875899" y="1566706"/>
            <a:ext cx="1948913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2" name="Google Shape;24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5588" y="2994917"/>
            <a:ext cx="5018087" cy="37648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3" name="Google Shape;243;p8"/>
          <p:cNvGraphicFramePr/>
          <p:nvPr/>
        </p:nvGraphicFramePr>
        <p:xfrm>
          <a:off x="81939" y="1589565"/>
          <a:ext cx="3166560" cy="2420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5" imgW="3166560" imgH="2420994" progId="Paint.Picture">
                  <p:embed/>
                </p:oleObj>
              </mc:Choice>
              <mc:Fallback>
                <p:oleObj r:id="rId5" imgW="3166560" imgH="2420994" progId="Paint.Picture">
                  <p:embed/>
                  <p:pic>
                    <p:nvPicPr>
                      <p:cNvPr id="243" name="Google Shape;243;p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81939" y="1589565"/>
                        <a:ext cx="3166560" cy="24209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" name="Google Shape;244;p8"/>
          <p:cNvGraphicFramePr/>
          <p:nvPr/>
        </p:nvGraphicFramePr>
        <p:xfrm>
          <a:off x="3632676" y="1662709"/>
          <a:ext cx="3254424" cy="2484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7" imgW="3254424" imgH="2484018" progId="Paint.Picture">
                  <p:embed/>
                </p:oleObj>
              </mc:Choice>
              <mc:Fallback>
                <p:oleObj r:id="rId7" imgW="3254424" imgH="2484018" progId="Paint.Picture">
                  <p:embed/>
                  <p:pic>
                    <p:nvPicPr>
                      <p:cNvPr id="244" name="Google Shape;244;p8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/>
                      <a:stretch/>
                    </p:blipFill>
                    <p:spPr>
                      <a:xfrm>
                        <a:off x="3632676" y="1662709"/>
                        <a:ext cx="3254424" cy="24840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" name="Google Shape;245;p8"/>
          <p:cNvSpPr/>
          <p:nvPr/>
        </p:nvSpPr>
        <p:spPr>
          <a:xfrm>
            <a:off x="2812054" y="2197417"/>
            <a:ext cx="1036487" cy="1067497"/>
          </a:xfrm>
          <a:prstGeom prst="plus">
            <a:avLst>
              <a:gd name="adj" fmla="val 25000"/>
            </a:avLst>
          </a:prstGeom>
          <a:solidFill>
            <a:schemeClr val="accent1"/>
          </a:solidFill>
          <a:ln w="12700" cap="flat" cmpd="sng">
            <a:solidFill>
              <a:srgbClr val="B376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4827002" y="4249464"/>
            <a:ext cx="143827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Gill Sans"/>
              <a:buNone/>
            </a:pPr>
            <a:r>
              <a:rPr lang="en-US" sz="96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???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>
            <a:spLocks noGrp="1"/>
          </p:cNvSpPr>
          <p:nvPr>
            <p:ph type="title"/>
          </p:nvPr>
        </p:nvSpPr>
        <p:spPr>
          <a:xfrm>
            <a:off x="2185137" y="83975"/>
            <a:ext cx="7042262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70707"/>
              <a:buFont typeface="Gill Sans"/>
              <a:buNone/>
            </a:pPr>
            <a:r>
              <a:rPr lang="en-US"/>
              <a:t>BUILD- CONNECTING THE SEESAW 4X4</a:t>
            </a:r>
            <a:endParaRPr/>
          </a:p>
        </p:txBody>
      </p:sp>
      <p:sp>
        <p:nvSpPr>
          <p:cNvPr id="252" name="Google Shape;252;p9"/>
          <p:cNvSpPr txBox="1">
            <a:spLocks noGrp="1"/>
          </p:cNvSpPr>
          <p:nvPr>
            <p:ph type="body" idx="1"/>
          </p:nvPr>
        </p:nvSpPr>
        <p:spPr>
          <a:xfrm>
            <a:off x="9453807" y="1612425"/>
            <a:ext cx="2289395" cy="490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2949"/>
              <a:buChar char="•"/>
            </a:pPr>
            <a:r>
              <a:rPr lang="en-US" b="1"/>
              <a:t>To remove the detent, you can twist it until it breaks off!</a:t>
            </a:r>
            <a:endParaRPr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2949"/>
              <a:buNone/>
            </a:pPr>
            <a:endParaRPr b="1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2949"/>
              <a:buNone/>
            </a:pPr>
            <a:endParaRPr b="1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2949"/>
              <a:buNone/>
            </a:pPr>
            <a:endParaRPr b="1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2949"/>
              <a:buNone/>
            </a:pPr>
            <a:endParaRPr b="1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2949"/>
              <a:buChar char="•"/>
            </a:pPr>
            <a:r>
              <a:rPr lang="en-US" b="1"/>
              <a:t>If you have a tool like a wire cutter, you can cut it off – but please be careful! The first method explained above is better.</a:t>
            </a:r>
            <a:endParaRPr/>
          </a:p>
        </p:txBody>
      </p:sp>
      <p:sp>
        <p:nvSpPr>
          <p:cNvPr id="253" name="Google Shape;253;p9"/>
          <p:cNvSpPr/>
          <p:nvPr/>
        </p:nvSpPr>
        <p:spPr>
          <a:xfrm>
            <a:off x="1443789" y="3022333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" name="Google Shape;254;p9"/>
          <p:cNvSpPr/>
          <p:nvPr/>
        </p:nvSpPr>
        <p:spPr>
          <a:xfrm rot="10800000" flipH="1">
            <a:off x="448797" y="3216438"/>
            <a:ext cx="1835108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631677" y="1591848"/>
            <a:ext cx="19226622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6" name="Google Shape;256;p9"/>
          <p:cNvSpPr/>
          <p:nvPr/>
        </p:nvSpPr>
        <p:spPr>
          <a:xfrm>
            <a:off x="732639" y="1566706"/>
            <a:ext cx="183317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7" name="Google Shape;257;p9"/>
          <p:cNvSpPr/>
          <p:nvPr/>
        </p:nvSpPr>
        <p:spPr>
          <a:xfrm rot="10800000" flipH="1">
            <a:off x="875898" y="3343973"/>
            <a:ext cx="1713257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8" name="Google Shape;258;p9"/>
          <p:cNvSpPr/>
          <p:nvPr/>
        </p:nvSpPr>
        <p:spPr>
          <a:xfrm rot="10800000" flipH="1">
            <a:off x="1443789" y="2685447"/>
            <a:ext cx="15983005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9" name="Google Shape;259;p9"/>
          <p:cNvSpPr/>
          <p:nvPr/>
        </p:nvSpPr>
        <p:spPr>
          <a:xfrm rot="10800000" flipH="1">
            <a:off x="1316915" y="3863083"/>
            <a:ext cx="2164798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0" name="Google Shape;260;p9"/>
          <p:cNvSpPr/>
          <p:nvPr/>
        </p:nvSpPr>
        <p:spPr>
          <a:xfrm rot="10800000" flipH="1">
            <a:off x="259881" y="3891711"/>
            <a:ext cx="18985436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1" name="Google Shape;261;p9"/>
          <p:cNvSpPr/>
          <p:nvPr/>
        </p:nvSpPr>
        <p:spPr>
          <a:xfrm>
            <a:off x="875899" y="1566706"/>
            <a:ext cx="19489138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62" name="Google Shape;26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091" y="1605759"/>
            <a:ext cx="4293651" cy="322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1393" y="1658144"/>
            <a:ext cx="4293651" cy="3221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4846" y="4528726"/>
            <a:ext cx="3024555" cy="226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94371" y="4439449"/>
            <a:ext cx="3129942" cy="2348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875</Words>
  <Application>Microsoft Office PowerPoint</Application>
  <PresentationFormat>Widescreen</PresentationFormat>
  <Paragraphs>121</Paragraphs>
  <Slides>16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Gill Sans</vt:lpstr>
      <vt:lpstr>Calibri</vt:lpstr>
      <vt:lpstr>Office Theme</vt:lpstr>
      <vt:lpstr>Bitmap Image</vt:lpstr>
      <vt:lpstr>ESE516 A8 - ASSEMBLY</vt:lpstr>
      <vt:lpstr>SYSTEM ARCHITECTURE</vt:lpstr>
      <vt:lpstr>Assembly</vt:lpstr>
      <vt:lpstr>BUILD – CONNECTING POWER</vt:lpstr>
      <vt:lpstr>BUILD – CONNECTING POWER</vt:lpstr>
      <vt:lpstr>BUILD – CONNECTING I2C</vt:lpstr>
      <vt:lpstr>BUILD – CONNECTING I2C</vt:lpstr>
      <vt:lpstr>BUILD- CONNECTING THE SEESAW 4X4</vt:lpstr>
      <vt:lpstr>BUILD- CONNECTING THE SEESAW 4X4</vt:lpstr>
      <vt:lpstr>BUILD- CONNECTING THE SEESAW 4X4</vt:lpstr>
      <vt:lpstr>BUILD- CONNECTING THE SEESAW 4X4 – ANOTHER VIEW</vt:lpstr>
      <vt:lpstr>BUILD- CONNECTING THE SEESAW</vt:lpstr>
      <vt:lpstr>BUILD- CONNECTING THE SEESAW – ANOTHER VIEW</vt:lpstr>
      <vt:lpstr>BUILD- CONNECTING THE ACCELEROMETER</vt:lpstr>
      <vt:lpstr>BUILD- CONNECTING THE ACCELEROMETER</vt:lpstr>
      <vt:lpstr>BUILD- CONNECTING THE ACCELEROMETER – ANOTHER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ESE516 A8 - ASSEMBLY</dc:title>
  <dc:creator>Eduardo Garcia</dc:creator>
  <cp:lastModifiedBy>Eduardo Garcia</cp:lastModifiedBy>
  <cp:revision>1</cp:revision>
  <dcterms:created xsi:type="dcterms:W3CDTF">2021-03-26T02:43:54Z</dcterms:created>
  <dcterms:modified xsi:type="dcterms:W3CDTF">2022-03-29T11:50:12Z</dcterms:modified>
</cp:coreProperties>
</file>